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91" r:id="rId2"/>
    <p:sldId id="257" r:id="rId3"/>
    <p:sldId id="292" r:id="rId4"/>
    <p:sldId id="293" r:id="rId5"/>
    <p:sldId id="294" r:id="rId6"/>
    <p:sldId id="297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B20"/>
    <a:srgbClr val="3E9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82"/>
    <p:restoredTop sz="94539"/>
  </p:normalViewPr>
  <p:slideViewPr>
    <p:cSldViewPr snapToGrid="0" snapToObjects="1">
      <p:cViewPr>
        <p:scale>
          <a:sx n="60" d="100"/>
          <a:sy n="60" d="100"/>
        </p:scale>
        <p:origin x="792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307283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3179843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1513940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2281937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2550685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1728653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242A52-7CCD-A541-8C9E-BC7C567F5A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4363"/>
          <a:stretch/>
        </p:blipFill>
        <p:spPr>
          <a:xfrm>
            <a:off x="0" y="12236910"/>
            <a:ext cx="24384000" cy="15016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0FFB5C-E8B9-046C-4BAB-2D52FDDDD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69" b="11068"/>
          <a:stretch/>
        </p:blipFill>
        <p:spPr>
          <a:xfrm>
            <a:off x="0" y="1"/>
            <a:ext cx="24384000" cy="12462632"/>
          </a:xfrm>
          <a:prstGeom prst="rect">
            <a:avLst/>
          </a:prstGeom>
        </p:spPr>
      </p:pic>
      <p:sp>
        <p:nvSpPr>
          <p:cNvPr id="121" name="Videojogos | APADP 2020…"/>
          <p:cNvSpPr txBox="1"/>
          <p:nvPr/>
        </p:nvSpPr>
        <p:spPr>
          <a:xfrm>
            <a:off x="0" y="7293924"/>
            <a:ext cx="22834600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340000" algn="l">
              <a:defRPr sz="75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9600" cap="all" spc="100" dirty="0">
                <a:solidFill>
                  <a:schemeClr val="bg1">
                    <a:lumMod val="95000"/>
                  </a:schemeClr>
                </a:solidFill>
                <a:effectLst>
                  <a:outerShdw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</a:p>
          <a:p>
            <a:pPr marL="2340000" algn="l">
              <a:defRPr sz="75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7200" dirty="0">
                <a:solidFill>
                  <a:schemeClr val="bg2"/>
                </a:solidFill>
                <a:effectLst>
                  <a:outerShdw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Author 1 </a:t>
            </a:r>
            <a:r>
              <a:rPr lang="en-GB" sz="7200" dirty="0">
                <a:solidFill>
                  <a:srgbClr val="92D050"/>
                </a:solidFill>
                <a:effectLst>
                  <a:outerShdw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GB" sz="7200" dirty="0">
                <a:solidFill>
                  <a:schemeClr val="bg2"/>
                </a:solidFill>
                <a:effectLst>
                  <a:outerShdw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Author 2 </a:t>
            </a:r>
            <a:r>
              <a:rPr lang="en-GB" sz="7200" dirty="0">
                <a:solidFill>
                  <a:srgbClr val="92D050"/>
                </a:solidFill>
                <a:effectLst>
                  <a:outerShdw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GB" sz="7200" dirty="0">
                <a:solidFill>
                  <a:schemeClr val="bg2"/>
                </a:solidFill>
                <a:effectLst>
                  <a:outerShdw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Author 3</a:t>
            </a:r>
            <a:endParaRPr sz="7200" dirty="0">
              <a:solidFill>
                <a:schemeClr val="bg2"/>
              </a:solidFill>
              <a:effectLst>
                <a:outerShdw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81266FD-9640-CA29-06C6-F962A7AE8B6B}"/>
              </a:ext>
            </a:extLst>
          </p:cNvPr>
          <p:cNvCxnSpPr>
            <a:cxnSpLocks/>
          </p:cNvCxnSpPr>
          <p:nvPr/>
        </p:nvCxnSpPr>
        <p:spPr>
          <a:xfrm>
            <a:off x="11179500" y="12462633"/>
            <a:ext cx="0" cy="1050167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A78EFCC-E961-96C6-9697-ACFA997740A6}"/>
              </a:ext>
            </a:extLst>
          </p:cNvPr>
          <p:cNvSpPr txBox="1"/>
          <p:nvPr/>
        </p:nvSpPr>
        <p:spPr>
          <a:xfrm>
            <a:off x="587582" y="12762036"/>
            <a:ext cx="528029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PT" sz="3000" b="1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highlight>
                  <a:srgbClr val="FFFF00"/>
                </a:highlight>
                <a:uFillTx/>
                <a:latin typeface="Helvetica Neue"/>
                <a:ea typeface="Helvetica Neue"/>
                <a:cs typeface="Helvetica Neue"/>
                <a:sym typeface="Helvetica Neue"/>
              </a:rPr>
              <a:t>authors institution logo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5FC1536-C3BF-A458-37C8-D007042977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5" t="66718" r="25418" b="15491"/>
          <a:stretch/>
        </p:blipFill>
        <p:spPr>
          <a:xfrm>
            <a:off x="0" y="0"/>
            <a:ext cx="12941413" cy="45486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639BC2D-92CB-A2B2-58DF-BDBEA77360EA}"/>
              </a:ext>
            </a:extLst>
          </p:cNvPr>
          <p:cNvSpPr txBox="1"/>
          <p:nvPr/>
        </p:nvSpPr>
        <p:spPr>
          <a:xfrm>
            <a:off x="25785788" y="-2557495"/>
            <a:ext cx="1026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PT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3510912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racterização do grupo a que se destina o jogo a partir de informação passada pela Carla.…">
            <a:extLst>
              <a:ext uri="{FF2B5EF4-FFF2-40B4-BE49-F238E27FC236}">
                <a16:creationId xmlns:a16="http://schemas.microsoft.com/office/drawing/2014/main" id="{FE4E4264-313F-1145-F350-69B1E86F0228}"/>
              </a:ext>
            </a:extLst>
          </p:cNvPr>
          <p:cNvSpPr txBox="1"/>
          <p:nvPr/>
        </p:nvSpPr>
        <p:spPr>
          <a:xfrm>
            <a:off x="2964656" y="2031946"/>
            <a:ext cx="19418737" cy="8353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5400" dirty="0" err="1">
                <a:solidFill>
                  <a:srgbClr val="226B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  <a:r>
              <a:rPr lang="pt-PT" sz="5400" dirty="0">
                <a:solidFill>
                  <a:srgbClr val="226B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5400" dirty="0" err="1">
                <a:solidFill>
                  <a:srgbClr val="226B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5400" dirty="0">
                <a:solidFill>
                  <a:srgbClr val="226B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5400" dirty="0" err="1">
                <a:solidFill>
                  <a:srgbClr val="226B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5400" dirty="0">
                <a:solidFill>
                  <a:srgbClr val="226B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5400" dirty="0" err="1">
                <a:solidFill>
                  <a:srgbClr val="226B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</a:t>
            </a:r>
            <a:endParaRPr lang="pt-PT" sz="5400" dirty="0">
              <a:solidFill>
                <a:srgbClr val="226B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  <a:defRPr sz="35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General </a:t>
            </a:r>
            <a:r>
              <a:rPr lang="pt-PT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, lorem ipsum </a:t>
            </a:r>
            <a:r>
              <a:rPr lang="en-GB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GB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eiusmod</a:t>
            </a: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incididunt</a:t>
            </a: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 labore et dolore magna </a:t>
            </a:r>
            <a:r>
              <a:rPr lang="en-GB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aliqua</a:t>
            </a: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l">
              <a:lnSpc>
                <a:spcPct val="150000"/>
              </a:lnSpc>
              <a:defRPr sz="35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pt-PT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  <a:defRPr sz="35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4400" dirty="0" err="1">
                <a:solidFill>
                  <a:srgbClr val="226B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</a:t>
            </a:r>
            <a:r>
              <a:rPr lang="pt-PT" sz="4400" dirty="0">
                <a:solidFill>
                  <a:srgbClr val="226B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4400" dirty="0" err="1">
                <a:solidFill>
                  <a:srgbClr val="226B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  <a:endParaRPr lang="pt-PT" sz="4400" dirty="0">
              <a:solidFill>
                <a:srgbClr val="226B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  <a:defRPr sz="35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bulets</a:t>
            </a:r>
            <a:endParaRPr lang="pt-PT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  <a:defRPr sz="35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Duis</a:t>
            </a:r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aute</a:t>
            </a:r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irure</a:t>
            </a:r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reprehenderit</a:t>
            </a:r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  <a:defRPr sz="35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Ugiat</a:t>
            </a:r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pariatur</a:t>
            </a:r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Excepteur</a:t>
            </a:r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sint</a:t>
            </a:r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occaecat</a:t>
            </a:r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cupidatat</a:t>
            </a:r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pt-PT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proident</a:t>
            </a:r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11974F-3ABE-2346-94A3-AAA31C2F1E7D}"/>
              </a:ext>
            </a:extLst>
          </p:cNvPr>
          <p:cNvGrpSpPr/>
          <p:nvPr/>
        </p:nvGrpSpPr>
        <p:grpSpPr>
          <a:xfrm>
            <a:off x="1908174" y="-101601"/>
            <a:ext cx="22475826" cy="1345271"/>
            <a:chOff x="1908174" y="-101601"/>
            <a:chExt cx="22475826" cy="134527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C6C0EEB-1B57-83FE-AAA2-90E1D3881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66" b="43366"/>
            <a:stretch/>
          </p:blipFill>
          <p:spPr>
            <a:xfrm>
              <a:off x="2964656" y="-91067"/>
              <a:ext cx="21419344" cy="1191189"/>
            </a:xfrm>
            <a:prstGeom prst="rect">
              <a:avLst/>
            </a:prstGeom>
          </p:spPr>
        </p:pic>
        <p:sp>
          <p:nvSpPr>
            <p:cNvPr id="123" name="Rectangle"/>
            <p:cNvSpPr/>
            <p:nvPr/>
          </p:nvSpPr>
          <p:spPr>
            <a:xfrm>
              <a:off x="1908174" y="-101601"/>
              <a:ext cx="1056483" cy="1199159"/>
            </a:xfrm>
            <a:prstGeom prst="rect">
              <a:avLst/>
            </a:prstGeom>
            <a:solidFill>
              <a:srgbClr val="3E9F3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124" name="PARA QUEM É"/>
            <p:cNvSpPr txBox="1"/>
            <p:nvPr/>
          </p:nvSpPr>
          <p:spPr>
            <a:xfrm>
              <a:off x="3069515" y="275928"/>
              <a:ext cx="5339667" cy="71814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l">
                <a:defRPr sz="4000" spc="439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pt-PT" cap="all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general </a:t>
              </a:r>
              <a:r>
                <a:rPr lang="pt-PT" cap="all" dirty="0" err="1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subject</a:t>
              </a:r>
              <a:r>
                <a:rPr lang="pt-PT" cap="all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1</a:t>
              </a:r>
              <a:endParaRPr cap="all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5" name="1"/>
            <p:cNvSpPr txBox="1"/>
            <p:nvPr/>
          </p:nvSpPr>
          <p:spPr>
            <a:xfrm>
              <a:off x="2227127" y="227807"/>
              <a:ext cx="418576" cy="71814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4000" spc="439">
                  <a:solidFill>
                    <a:schemeClr val="accent1">
                      <a:lumOff val="-13575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n-PT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D3BF6B9-F836-2BB3-1C38-82AE4BA99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25657" y="52481"/>
              <a:ext cx="3842544" cy="1191189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5C5284-7EC8-DE63-8693-F76F18C59144}"/>
              </a:ext>
            </a:extLst>
          </p:cNvPr>
          <p:cNvCxnSpPr>
            <a:cxnSpLocks/>
          </p:cNvCxnSpPr>
          <p:nvPr/>
        </p:nvCxnSpPr>
        <p:spPr>
          <a:xfrm>
            <a:off x="1908174" y="12647215"/>
            <a:ext cx="0" cy="119712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0B904DA-7E27-787B-27BC-5A0909572971}"/>
              </a:ext>
            </a:extLst>
          </p:cNvPr>
          <p:cNvSpPr txBox="1"/>
          <p:nvPr/>
        </p:nvSpPr>
        <p:spPr>
          <a:xfrm>
            <a:off x="2227127" y="12777771"/>
            <a:ext cx="472404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kumimoji="0" lang="en-PT" sz="3000" b="1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ogos authors/institution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A00348E-A69A-F436-3AC3-9EA059EC796E}"/>
              </a:ext>
            </a:extLst>
          </p:cNvPr>
          <p:cNvSpPr/>
          <p:nvPr/>
        </p:nvSpPr>
        <p:spPr>
          <a:xfrm>
            <a:off x="18079453" y="5383274"/>
            <a:ext cx="6304547" cy="4032897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14C6CC-D51A-02A4-E1AE-D644B1314DC9}"/>
              </a:ext>
            </a:extLst>
          </p:cNvPr>
          <p:cNvSpPr/>
          <p:nvPr/>
        </p:nvSpPr>
        <p:spPr>
          <a:xfrm>
            <a:off x="18079453" y="9681992"/>
            <a:ext cx="6304547" cy="4032897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C2FD24-3F93-7ADF-82AC-F76623248A15}"/>
              </a:ext>
            </a:extLst>
          </p:cNvPr>
          <p:cNvSpPr/>
          <p:nvPr/>
        </p:nvSpPr>
        <p:spPr>
          <a:xfrm>
            <a:off x="18079451" y="1097558"/>
            <a:ext cx="6304547" cy="4032897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5C5284-7EC8-DE63-8693-F76F18C59144}"/>
              </a:ext>
            </a:extLst>
          </p:cNvPr>
          <p:cNvCxnSpPr>
            <a:cxnSpLocks/>
          </p:cNvCxnSpPr>
          <p:nvPr/>
        </p:nvCxnSpPr>
        <p:spPr>
          <a:xfrm>
            <a:off x="1908174" y="12647215"/>
            <a:ext cx="0" cy="119712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0B904DA-7E27-787B-27BC-5A0909572971}"/>
              </a:ext>
            </a:extLst>
          </p:cNvPr>
          <p:cNvSpPr txBox="1"/>
          <p:nvPr/>
        </p:nvSpPr>
        <p:spPr>
          <a:xfrm>
            <a:off x="19702476" y="3208970"/>
            <a:ext cx="227466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000" b="1" i="0" u="none" strike="noStrike" cap="none" spc="0" normalizeH="0" baseline="0" dirty="0" err="1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Photo</a:t>
            </a:r>
            <a:r>
              <a:rPr kumimoji="0" lang="pt-PT" sz="3000" b="1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pt-PT" sz="3000" b="1" i="0" u="none" strike="noStrike" cap="none" spc="0" normalizeH="0" baseline="0" dirty="0" err="1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small</a:t>
            </a:r>
            <a:endParaRPr kumimoji="0" lang="en-PT" sz="3000" b="1" i="0" u="none" strike="noStrike" cap="none" spc="0" normalizeH="0" baseline="0" dirty="0">
              <a:ln>
                <a:noFill/>
              </a:ln>
              <a:solidFill>
                <a:schemeClr val="accent5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60D332-4E22-C8B2-F025-604741F353C4}"/>
              </a:ext>
            </a:extLst>
          </p:cNvPr>
          <p:cNvSpPr txBox="1"/>
          <p:nvPr/>
        </p:nvSpPr>
        <p:spPr>
          <a:xfrm>
            <a:off x="2227127" y="12777771"/>
            <a:ext cx="472404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kumimoji="0" lang="en-PT" sz="3000" b="1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ogos authors/institution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B770AF-5E4A-5CB2-D3E0-FE2A15319782}"/>
              </a:ext>
            </a:extLst>
          </p:cNvPr>
          <p:cNvSpPr txBox="1"/>
          <p:nvPr/>
        </p:nvSpPr>
        <p:spPr>
          <a:xfrm>
            <a:off x="20094394" y="7544954"/>
            <a:ext cx="2274662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kumimoji="0" lang="pt-PT" sz="3000" b="1" i="0" u="none" strike="noStrike" cap="none" spc="0" normalizeH="0" baseline="0" dirty="0" err="1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Photo</a:t>
            </a:r>
            <a:r>
              <a:rPr kumimoji="0" lang="pt-PT" sz="3000" b="1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pt-PT" sz="3000" b="1" i="0" u="none" strike="noStrike" cap="none" spc="0" normalizeH="0" baseline="0" dirty="0" err="1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small</a:t>
            </a:r>
            <a:endParaRPr kumimoji="0" lang="en-PT" sz="3000" b="1" i="0" u="none" strike="noStrike" cap="none" spc="0" normalizeH="0" baseline="0" dirty="0">
              <a:ln>
                <a:noFill/>
              </a:ln>
              <a:solidFill>
                <a:schemeClr val="accent5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PT" sz="3000" b="1" i="0" u="none" strike="noStrike" cap="none" spc="0" normalizeH="0" baseline="0" dirty="0">
              <a:ln>
                <a:noFill/>
              </a:ln>
              <a:solidFill>
                <a:schemeClr val="accent5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DC19A7-E5BA-BBCD-74A2-40218D18D6BC}"/>
              </a:ext>
            </a:extLst>
          </p:cNvPr>
          <p:cNvSpPr txBox="1"/>
          <p:nvPr/>
        </p:nvSpPr>
        <p:spPr>
          <a:xfrm>
            <a:off x="20094394" y="11545121"/>
            <a:ext cx="227466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kumimoji="0" lang="pt-PT" sz="3000" b="1" i="0" u="none" strike="noStrike" cap="none" spc="0" normalizeH="0" baseline="0" dirty="0" err="1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Photo</a:t>
            </a:r>
            <a:r>
              <a:rPr kumimoji="0" lang="pt-PT" sz="3000" b="1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pt-PT" sz="3000" b="1" i="0" u="none" strike="noStrike" cap="none" spc="0" normalizeH="0" baseline="0" dirty="0" err="1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small</a:t>
            </a:r>
            <a:endParaRPr kumimoji="0" lang="en-PT" sz="3000" b="1" i="0" u="none" strike="noStrike" cap="none" spc="0" normalizeH="0" baseline="0" dirty="0">
              <a:ln>
                <a:noFill/>
              </a:ln>
              <a:solidFill>
                <a:schemeClr val="accent5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Caracterização do grupo a que se destina o jogo a partir de informação passada pela Carla.…">
            <a:extLst>
              <a:ext uri="{FF2B5EF4-FFF2-40B4-BE49-F238E27FC236}">
                <a16:creationId xmlns:a16="http://schemas.microsoft.com/office/drawing/2014/main" id="{BD601B57-20C3-3AFA-6CCC-678C5D1B6244}"/>
              </a:ext>
            </a:extLst>
          </p:cNvPr>
          <p:cNvSpPr txBox="1"/>
          <p:nvPr/>
        </p:nvSpPr>
        <p:spPr>
          <a:xfrm>
            <a:off x="2964657" y="2031946"/>
            <a:ext cx="14136228" cy="8353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5400" dirty="0" err="1">
                <a:solidFill>
                  <a:srgbClr val="226B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  <a:r>
              <a:rPr lang="pt-PT" sz="5400" dirty="0">
                <a:solidFill>
                  <a:srgbClr val="226B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5400" dirty="0" err="1">
                <a:solidFill>
                  <a:srgbClr val="226B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5400" dirty="0">
                <a:solidFill>
                  <a:srgbClr val="226B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5400" dirty="0" err="1">
                <a:solidFill>
                  <a:srgbClr val="226B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5400" dirty="0">
                <a:solidFill>
                  <a:srgbClr val="226B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5400" dirty="0" err="1">
                <a:solidFill>
                  <a:srgbClr val="226B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</a:t>
            </a:r>
            <a:endParaRPr lang="pt-PT" sz="5400" dirty="0">
              <a:solidFill>
                <a:srgbClr val="226B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  <a:defRPr sz="35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General </a:t>
            </a:r>
            <a:r>
              <a:rPr lang="pt-PT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, lorem ipsum </a:t>
            </a:r>
            <a:r>
              <a:rPr lang="en-GB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GB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eiusmod</a:t>
            </a: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incididunt</a:t>
            </a: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 labore et dolore magna </a:t>
            </a:r>
            <a:r>
              <a:rPr lang="en-GB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aliqua</a:t>
            </a: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l">
              <a:lnSpc>
                <a:spcPct val="150000"/>
              </a:lnSpc>
              <a:defRPr sz="35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pt-PT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  <a:defRPr sz="35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4400" dirty="0" err="1">
                <a:solidFill>
                  <a:srgbClr val="226B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</a:t>
            </a:r>
            <a:r>
              <a:rPr lang="pt-PT" sz="4400" dirty="0">
                <a:solidFill>
                  <a:srgbClr val="226B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4400" dirty="0" err="1">
                <a:solidFill>
                  <a:srgbClr val="226B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  <a:endParaRPr lang="pt-PT" sz="4400" dirty="0">
              <a:solidFill>
                <a:srgbClr val="226B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  <a:defRPr sz="35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bulets</a:t>
            </a:r>
            <a:endParaRPr lang="pt-PT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  <a:defRPr sz="35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Duis</a:t>
            </a:r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aute</a:t>
            </a:r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irure</a:t>
            </a:r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reprehenderit</a:t>
            </a:r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1A88BD9-9D71-9841-8301-E7EA63893583}"/>
              </a:ext>
            </a:extLst>
          </p:cNvPr>
          <p:cNvGrpSpPr/>
          <p:nvPr/>
        </p:nvGrpSpPr>
        <p:grpSpPr>
          <a:xfrm>
            <a:off x="1908174" y="-101601"/>
            <a:ext cx="22475826" cy="1345271"/>
            <a:chOff x="1908174" y="-101601"/>
            <a:chExt cx="22475826" cy="1345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39E6C86-6C4E-F546-8DD3-B47237980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66" b="43366"/>
            <a:stretch/>
          </p:blipFill>
          <p:spPr>
            <a:xfrm>
              <a:off x="2964656" y="-91067"/>
              <a:ext cx="21419344" cy="1191189"/>
            </a:xfrm>
            <a:prstGeom prst="rect">
              <a:avLst/>
            </a:prstGeom>
          </p:spPr>
        </p:pic>
        <p:sp>
          <p:nvSpPr>
            <p:cNvPr id="22" name="Rectangle">
              <a:extLst>
                <a:ext uri="{FF2B5EF4-FFF2-40B4-BE49-F238E27FC236}">
                  <a16:creationId xmlns:a16="http://schemas.microsoft.com/office/drawing/2014/main" id="{557F03B1-68A9-484A-8B29-1FCF2BAB3989}"/>
                </a:ext>
              </a:extLst>
            </p:cNvPr>
            <p:cNvSpPr/>
            <p:nvPr/>
          </p:nvSpPr>
          <p:spPr>
            <a:xfrm>
              <a:off x="1908174" y="-101601"/>
              <a:ext cx="1056483" cy="1199159"/>
            </a:xfrm>
            <a:prstGeom prst="rect">
              <a:avLst/>
            </a:prstGeom>
            <a:solidFill>
              <a:srgbClr val="3E9F3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23" name="PARA QUEM É">
              <a:extLst>
                <a:ext uri="{FF2B5EF4-FFF2-40B4-BE49-F238E27FC236}">
                  <a16:creationId xmlns:a16="http://schemas.microsoft.com/office/drawing/2014/main" id="{D070159E-BD05-E040-B4C9-C4E0C4513E27}"/>
                </a:ext>
              </a:extLst>
            </p:cNvPr>
            <p:cNvSpPr txBox="1"/>
            <p:nvPr/>
          </p:nvSpPr>
          <p:spPr>
            <a:xfrm>
              <a:off x="3069515" y="275928"/>
              <a:ext cx="5339667" cy="71814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l">
                <a:defRPr sz="4000" spc="439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pt-PT" cap="all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general </a:t>
              </a:r>
              <a:r>
                <a:rPr lang="pt-PT" cap="all" dirty="0" err="1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subject</a:t>
              </a:r>
              <a:r>
                <a:rPr lang="pt-PT" cap="all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</a:t>
              </a:r>
              <a:endParaRPr cap="all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1">
              <a:extLst>
                <a:ext uri="{FF2B5EF4-FFF2-40B4-BE49-F238E27FC236}">
                  <a16:creationId xmlns:a16="http://schemas.microsoft.com/office/drawing/2014/main" id="{E754496D-AF96-CF4E-97BD-F74EE0A02B80}"/>
                </a:ext>
              </a:extLst>
            </p:cNvPr>
            <p:cNvSpPr txBox="1"/>
            <p:nvPr/>
          </p:nvSpPr>
          <p:spPr>
            <a:xfrm>
              <a:off x="2227127" y="227807"/>
              <a:ext cx="418576" cy="71814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4000" spc="439">
                  <a:solidFill>
                    <a:schemeClr val="accent1">
                      <a:lumOff val="-13575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n-PT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0373B41-E67B-BD4C-9955-095500D35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25657" y="52481"/>
              <a:ext cx="3842544" cy="11911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311257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F07F452-5524-0190-8F37-CF1C7826772F}"/>
              </a:ext>
            </a:extLst>
          </p:cNvPr>
          <p:cNvSpPr/>
          <p:nvPr/>
        </p:nvSpPr>
        <p:spPr>
          <a:xfrm>
            <a:off x="1908174" y="1081118"/>
            <a:ext cx="15690007" cy="10082805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Caracterização do grupo a que se destina o jogo a partir de informação passada pela Carla.…">
            <a:extLst>
              <a:ext uri="{FF2B5EF4-FFF2-40B4-BE49-F238E27FC236}">
                <a16:creationId xmlns:a16="http://schemas.microsoft.com/office/drawing/2014/main" id="{FE4E4264-313F-1145-F350-69B1E86F0228}"/>
              </a:ext>
            </a:extLst>
          </p:cNvPr>
          <p:cNvSpPr txBox="1"/>
          <p:nvPr/>
        </p:nvSpPr>
        <p:spPr>
          <a:xfrm>
            <a:off x="18153398" y="1565277"/>
            <a:ext cx="5685170" cy="4291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5400" dirty="0" err="1">
                <a:solidFill>
                  <a:srgbClr val="226B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  <a:r>
              <a:rPr lang="pt-PT" sz="5400" dirty="0">
                <a:solidFill>
                  <a:srgbClr val="226B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5400" dirty="0" err="1">
                <a:solidFill>
                  <a:srgbClr val="226B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5400" dirty="0">
                <a:solidFill>
                  <a:srgbClr val="226B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5400" dirty="0" err="1">
                <a:solidFill>
                  <a:srgbClr val="226B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5400" dirty="0">
                <a:solidFill>
                  <a:srgbClr val="226B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5400" dirty="0" err="1">
                <a:solidFill>
                  <a:srgbClr val="226B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</a:t>
            </a:r>
            <a:endParaRPr lang="pt-PT" sz="5400" dirty="0">
              <a:solidFill>
                <a:srgbClr val="226B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  <a:defRPr sz="35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Duis</a:t>
            </a:r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aute</a:t>
            </a:r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irure</a:t>
            </a:r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reprehenderit</a:t>
            </a:r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voluptate</a:t>
            </a:r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endParaRPr lang="pt-PT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5C5284-7EC8-DE63-8693-F76F18C59144}"/>
              </a:ext>
            </a:extLst>
          </p:cNvPr>
          <p:cNvCxnSpPr>
            <a:cxnSpLocks/>
          </p:cNvCxnSpPr>
          <p:nvPr/>
        </p:nvCxnSpPr>
        <p:spPr>
          <a:xfrm>
            <a:off x="1908174" y="12647215"/>
            <a:ext cx="0" cy="119712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0B904DA-7E27-787B-27BC-5A0909572971}"/>
              </a:ext>
            </a:extLst>
          </p:cNvPr>
          <p:cNvSpPr txBox="1"/>
          <p:nvPr/>
        </p:nvSpPr>
        <p:spPr>
          <a:xfrm>
            <a:off x="7742006" y="5239130"/>
            <a:ext cx="235481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000" b="1" i="0" u="none" strike="noStrike" cap="none" spc="0" normalizeH="0" baseline="0" dirty="0" err="1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Photo</a:t>
            </a:r>
            <a:r>
              <a:rPr kumimoji="0" lang="pt-PT" sz="3000" b="1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pt-PT" sz="3000" b="1" i="0" u="none" strike="noStrike" cap="none" spc="0" normalizeH="0" baseline="0" dirty="0" err="1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Large</a:t>
            </a:r>
            <a:endParaRPr kumimoji="0" lang="en-PT" sz="3000" b="1" i="0" u="none" strike="noStrike" cap="none" spc="0" normalizeH="0" baseline="0" dirty="0">
              <a:ln>
                <a:noFill/>
              </a:ln>
              <a:solidFill>
                <a:schemeClr val="accent5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60D332-4E22-C8B2-F025-604741F353C4}"/>
              </a:ext>
            </a:extLst>
          </p:cNvPr>
          <p:cNvSpPr txBox="1"/>
          <p:nvPr/>
        </p:nvSpPr>
        <p:spPr>
          <a:xfrm>
            <a:off x="2227127" y="12777771"/>
            <a:ext cx="472404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kumimoji="0" lang="en-PT" sz="3000" b="1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ogos authors/institution</a:t>
            </a:r>
          </a:p>
        </p:txBody>
      </p:sp>
      <p:sp>
        <p:nvSpPr>
          <p:cNvPr id="7" name="Caracterização do grupo a que se destina o jogo a partir de informação passada pela Carla.…">
            <a:extLst>
              <a:ext uri="{FF2B5EF4-FFF2-40B4-BE49-F238E27FC236}">
                <a16:creationId xmlns:a16="http://schemas.microsoft.com/office/drawing/2014/main" id="{A6476265-EE4C-CF6C-2029-4928C815596F}"/>
              </a:ext>
            </a:extLst>
          </p:cNvPr>
          <p:cNvSpPr txBox="1"/>
          <p:nvPr/>
        </p:nvSpPr>
        <p:spPr>
          <a:xfrm>
            <a:off x="1908174" y="11163923"/>
            <a:ext cx="2409448" cy="599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 legenda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3AF0816-3946-F848-BDD4-A315008A7B26}"/>
              </a:ext>
            </a:extLst>
          </p:cNvPr>
          <p:cNvGrpSpPr/>
          <p:nvPr/>
        </p:nvGrpSpPr>
        <p:grpSpPr>
          <a:xfrm>
            <a:off x="1908174" y="-101601"/>
            <a:ext cx="22475826" cy="1345271"/>
            <a:chOff x="1908174" y="-101601"/>
            <a:chExt cx="22475826" cy="134527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740D835-7AA2-5A48-9BD3-C0D0CC587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66" b="43366"/>
            <a:stretch/>
          </p:blipFill>
          <p:spPr>
            <a:xfrm>
              <a:off x="2964656" y="-91067"/>
              <a:ext cx="21419344" cy="1191189"/>
            </a:xfrm>
            <a:prstGeom prst="rect">
              <a:avLst/>
            </a:prstGeom>
          </p:spPr>
        </p:pic>
        <p:sp>
          <p:nvSpPr>
            <p:cNvPr id="18" name="Rectangle">
              <a:extLst>
                <a:ext uri="{FF2B5EF4-FFF2-40B4-BE49-F238E27FC236}">
                  <a16:creationId xmlns:a16="http://schemas.microsoft.com/office/drawing/2014/main" id="{ECD5A8CC-2D2B-164D-ACF9-23EE6CF29BB8}"/>
                </a:ext>
              </a:extLst>
            </p:cNvPr>
            <p:cNvSpPr/>
            <p:nvPr/>
          </p:nvSpPr>
          <p:spPr>
            <a:xfrm>
              <a:off x="1908174" y="-101601"/>
              <a:ext cx="1056483" cy="1199159"/>
            </a:xfrm>
            <a:prstGeom prst="rect">
              <a:avLst/>
            </a:prstGeom>
            <a:solidFill>
              <a:srgbClr val="3E9F3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19" name="PARA QUEM É">
              <a:extLst>
                <a:ext uri="{FF2B5EF4-FFF2-40B4-BE49-F238E27FC236}">
                  <a16:creationId xmlns:a16="http://schemas.microsoft.com/office/drawing/2014/main" id="{E6F7E709-61BF-3449-91FA-22FB353C232A}"/>
                </a:ext>
              </a:extLst>
            </p:cNvPr>
            <p:cNvSpPr txBox="1"/>
            <p:nvPr/>
          </p:nvSpPr>
          <p:spPr>
            <a:xfrm>
              <a:off x="3069515" y="275928"/>
              <a:ext cx="5339667" cy="71814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l">
                <a:defRPr sz="4000" spc="439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pt-PT" cap="all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general </a:t>
              </a:r>
              <a:r>
                <a:rPr lang="pt-PT" cap="all" dirty="0" err="1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subject</a:t>
              </a:r>
              <a:r>
                <a:rPr lang="pt-PT" cap="all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3</a:t>
              </a:r>
              <a:endParaRPr cap="all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1">
              <a:extLst>
                <a:ext uri="{FF2B5EF4-FFF2-40B4-BE49-F238E27FC236}">
                  <a16:creationId xmlns:a16="http://schemas.microsoft.com/office/drawing/2014/main" id="{62485D44-6DC0-A746-A21A-1B00A3178A0B}"/>
                </a:ext>
              </a:extLst>
            </p:cNvPr>
            <p:cNvSpPr txBox="1"/>
            <p:nvPr/>
          </p:nvSpPr>
          <p:spPr>
            <a:xfrm>
              <a:off x="2227127" y="227807"/>
              <a:ext cx="418576" cy="71814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4000" spc="439">
                  <a:solidFill>
                    <a:schemeClr val="accent1">
                      <a:lumOff val="-13575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n-PT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DB7694A-36B7-EC42-ADE0-72539BC69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25657" y="52481"/>
              <a:ext cx="3842544" cy="11911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519819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5C5284-7EC8-DE63-8693-F76F18C59144}"/>
              </a:ext>
            </a:extLst>
          </p:cNvPr>
          <p:cNvCxnSpPr>
            <a:cxnSpLocks/>
          </p:cNvCxnSpPr>
          <p:nvPr/>
        </p:nvCxnSpPr>
        <p:spPr>
          <a:xfrm>
            <a:off x="1908174" y="12647215"/>
            <a:ext cx="0" cy="119712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260D332-4E22-C8B2-F025-604741F353C4}"/>
              </a:ext>
            </a:extLst>
          </p:cNvPr>
          <p:cNvSpPr txBox="1"/>
          <p:nvPr/>
        </p:nvSpPr>
        <p:spPr>
          <a:xfrm>
            <a:off x="2227127" y="12777771"/>
            <a:ext cx="472404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kumimoji="0" lang="en-PT" sz="3000" b="1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ogos authors/institution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C2FD24-3F93-7ADF-82AC-F76623248A15}"/>
              </a:ext>
            </a:extLst>
          </p:cNvPr>
          <p:cNvSpPr/>
          <p:nvPr/>
        </p:nvSpPr>
        <p:spPr>
          <a:xfrm>
            <a:off x="1908174" y="1108092"/>
            <a:ext cx="7115929" cy="5142821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CB4A27-B6B9-21B9-6702-6FFE555C5642}"/>
              </a:ext>
            </a:extLst>
          </p:cNvPr>
          <p:cNvSpPr/>
          <p:nvPr/>
        </p:nvSpPr>
        <p:spPr>
          <a:xfrm>
            <a:off x="9588122" y="1108092"/>
            <a:ext cx="7115929" cy="5142821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16CDAE-B9D0-379C-36A6-695100A1113C}"/>
              </a:ext>
            </a:extLst>
          </p:cNvPr>
          <p:cNvSpPr/>
          <p:nvPr/>
        </p:nvSpPr>
        <p:spPr>
          <a:xfrm>
            <a:off x="17268071" y="1097558"/>
            <a:ext cx="7115929" cy="5142821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Caracterização do grupo a que se destina o jogo a partir de informação passada pela Carla.…">
            <a:extLst>
              <a:ext uri="{FF2B5EF4-FFF2-40B4-BE49-F238E27FC236}">
                <a16:creationId xmlns:a16="http://schemas.microsoft.com/office/drawing/2014/main" id="{89440A09-72AD-E08A-0AEF-2DB924EEF6FC}"/>
              </a:ext>
            </a:extLst>
          </p:cNvPr>
          <p:cNvSpPr txBox="1"/>
          <p:nvPr/>
        </p:nvSpPr>
        <p:spPr>
          <a:xfrm>
            <a:off x="1908174" y="6090599"/>
            <a:ext cx="2409448" cy="599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 legenda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8AE0CE-9D3D-1BAD-4EC1-A8E04618B9F3}"/>
              </a:ext>
            </a:extLst>
          </p:cNvPr>
          <p:cNvSpPr/>
          <p:nvPr/>
        </p:nvSpPr>
        <p:spPr>
          <a:xfrm>
            <a:off x="1908174" y="6867932"/>
            <a:ext cx="7115929" cy="5142821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2F5CA1A-1409-5B34-5984-F5C625229EBE}"/>
              </a:ext>
            </a:extLst>
          </p:cNvPr>
          <p:cNvSpPr/>
          <p:nvPr/>
        </p:nvSpPr>
        <p:spPr>
          <a:xfrm>
            <a:off x="9588122" y="6867932"/>
            <a:ext cx="7115929" cy="5142821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CDE67FB-6F44-8F26-93EA-C87C8A7AB610}"/>
              </a:ext>
            </a:extLst>
          </p:cNvPr>
          <p:cNvSpPr/>
          <p:nvPr/>
        </p:nvSpPr>
        <p:spPr>
          <a:xfrm>
            <a:off x="17268071" y="6857398"/>
            <a:ext cx="7115929" cy="5142821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7" name="Caracterização do grupo a que se destina o jogo a partir de informação passada pela Carla.…">
            <a:extLst>
              <a:ext uri="{FF2B5EF4-FFF2-40B4-BE49-F238E27FC236}">
                <a16:creationId xmlns:a16="http://schemas.microsoft.com/office/drawing/2014/main" id="{07A9FA58-CC67-DCEE-0F65-CAD8318BF23D}"/>
              </a:ext>
            </a:extLst>
          </p:cNvPr>
          <p:cNvSpPr txBox="1"/>
          <p:nvPr/>
        </p:nvSpPr>
        <p:spPr>
          <a:xfrm>
            <a:off x="9588122" y="6104730"/>
            <a:ext cx="2409448" cy="599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 legenda </a:t>
            </a:r>
          </a:p>
        </p:txBody>
      </p:sp>
      <p:sp>
        <p:nvSpPr>
          <p:cNvPr id="48" name="Caracterização do grupo a que se destina o jogo a partir de informação passada pela Carla.…">
            <a:extLst>
              <a:ext uri="{FF2B5EF4-FFF2-40B4-BE49-F238E27FC236}">
                <a16:creationId xmlns:a16="http://schemas.microsoft.com/office/drawing/2014/main" id="{EC2828C8-9705-2B60-9740-C677FA2DE32F}"/>
              </a:ext>
            </a:extLst>
          </p:cNvPr>
          <p:cNvSpPr txBox="1"/>
          <p:nvPr/>
        </p:nvSpPr>
        <p:spPr>
          <a:xfrm>
            <a:off x="17183036" y="6106641"/>
            <a:ext cx="2409448" cy="599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 legenda </a:t>
            </a:r>
          </a:p>
        </p:txBody>
      </p:sp>
      <p:sp>
        <p:nvSpPr>
          <p:cNvPr id="49" name="Caracterização do grupo a que se destina o jogo a partir de informação passada pela Carla.…">
            <a:extLst>
              <a:ext uri="{FF2B5EF4-FFF2-40B4-BE49-F238E27FC236}">
                <a16:creationId xmlns:a16="http://schemas.microsoft.com/office/drawing/2014/main" id="{3BD3B520-5016-9810-2EAC-96C6D9D0A8F7}"/>
              </a:ext>
            </a:extLst>
          </p:cNvPr>
          <p:cNvSpPr txBox="1"/>
          <p:nvPr/>
        </p:nvSpPr>
        <p:spPr>
          <a:xfrm>
            <a:off x="1864791" y="11874958"/>
            <a:ext cx="2409448" cy="599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 legenda </a:t>
            </a:r>
          </a:p>
        </p:txBody>
      </p:sp>
      <p:sp>
        <p:nvSpPr>
          <p:cNvPr id="50" name="Caracterização do grupo a que se destina o jogo a partir de informação passada pela Carla.…">
            <a:extLst>
              <a:ext uri="{FF2B5EF4-FFF2-40B4-BE49-F238E27FC236}">
                <a16:creationId xmlns:a16="http://schemas.microsoft.com/office/drawing/2014/main" id="{3E6883FF-0265-2B68-7B96-D9A1C5F2F14C}"/>
              </a:ext>
            </a:extLst>
          </p:cNvPr>
          <p:cNvSpPr txBox="1"/>
          <p:nvPr/>
        </p:nvSpPr>
        <p:spPr>
          <a:xfrm>
            <a:off x="9544739" y="11889089"/>
            <a:ext cx="2409448" cy="599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 legenda </a:t>
            </a:r>
          </a:p>
        </p:txBody>
      </p:sp>
      <p:sp>
        <p:nvSpPr>
          <p:cNvPr id="51" name="Caracterização do grupo a que se destina o jogo a partir de informação passada pela Carla.…">
            <a:extLst>
              <a:ext uri="{FF2B5EF4-FFF2-40B4-BE49-F238E27FC236}">
                <a16:creationId xmlns:a16="http://schemas.microsoft.com/office/drawing/2014/main" id="{875A9DC5-BE2C-1310-AF17-C63D75E52D3C}"/>
              </a:ext>
            </a:extLst>
          </p:cNvPr>
          <p:cNvSpPr txBox="1"/>
          <p:nvPr/>
        </p:nvSpPr>
        <p:spPr>
          <a:xfrm>
            <a:off x="17139653" y="11891000"/>
            <a:ext cx="2409448" cy="599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 legenda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A0DFD1C-FB64-E147-B761-B0D9CAC1A288}"/>
              </a:ext>
            </a:extLst>
          </p:cNvPr>
          <p:cNvGrpSpPr/>
          <p:nvPr/>
        </p:nvGrpSpPr>
        <p:grpSpPr>
          <a:xfrm>
            <a:off x="1908174" y="-101601"/>
            <a:ext cx="22475826" cy="1345271"/>
            <a:chOff x="1908174" y="-101601"/>
            <a:chExt cx="22475826" cy="134527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B893512-4E9D-404E-AB06-6E82C4B17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66" b="43366"/>
            <a:stretch/>
          </p:blipFill>
          <p:spPr>
            <a:xfrm>
              <a:off x="2964656" y="-91067"/>
              <a:ext cx="21419344" cy="1191189"/>
            </a:xfrm>
            <a:prstGeom prst="rect">
              <a:avLst/>
            </a:prstGeom>
          </p:spPr>
        </p:pic>
        <p:sp>
          <p:nvSpPr>
            <p:cNvPr id="23" name="Rectangle">
              <a:extLst>
                <a:ext uri="{FF2B5EF4-FFF2-40B4-BE49-F238E27FC236}">
                  <a16:creationId xmlns:a16="http://schemas.microsoft.com/office/drawing/2014/main" id="{8A8A202B-F6DC-F74B-84A6-40FFF8BCD601}"/>
                </a:ext>
              </a:extLst>
            </p:cNvPr>
            <p:cNvSpPr/>
            <p:nvPr/>
          </p:nvSpPr>
          <p:spPr>
            <a:xfrm>
              <a:off x="1908174" y="-101601"/>
              <a:ext cx="1056483" cy="1199159"/>
            </a:xfrm>
            <a:prstGeom prst="rect">
              <a:avLst/>
            </a:prstGeom>
            <a:solidFill>
              <a:srgbClr val="3E9F3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24" name="PARA QUEM É">
              <a:extLst>
                <a:ext uri="{FF2B5EF4-FFF2-40B4-BE49-F238E27FC236}">
                  <a16:creationId xmlns:a16="http://schemas.microsoft.com/office/drawing/2014/main" id="{11F6DBBE-97F6-AD45-8659-8FF6B36679E2}"/>
                </a:ext>
              </a:extLst>
            </p:cNvPr>
            <p:cNvSpPr txBox="1"/>
            <p:nvPr/>
          </p:nvSpPr>
          <p:spPr>
            <a:xfrm>
              <a:off x="3069515" y="275928"/>
              <a:ext cx="5339667" cy="71814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l">
                <a:defRPr sz="4000" spc="439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pt-PT" cap="all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general </a:t>
              </a:r>
              <a:r>
                <a:rPr lang="pt-PT" cap="all" dirty="0" err="1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subject</a:t>
              </a:r>
              <a:r>
                <a:rPr lang="pt-PT" cap="all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3</a:t>
              </a:r>
              <a:endParaRPr cap="all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1">
              <a:extLst>
                <a:ext uri="{FF2B5EF4-FFF2-40B4-BE49-F238E27FC236}">
                  <a16:creationId xmlns:a16="http://schemas.microsoft.com/office/drawing/2014/main" id="{81EBDF19-3517-AB43-8193-B94A5DB7D21D}"/>
                </a:ext>
              </a:extLst>
            </p:cNvPr>
            <p:cNvSpPr txBox="1"/>
            <p:nvPr/>
          </p:nvSpPr>
          <p:spPr>
            <a:xfrm>
              <a:off x="2227127" y="227807"/>
              <a:ext cx="418576" cy="71814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4000" spc="439">
                  <a:solidFill>
                    <a:schemeClr val="accent1">
                      <a:lumOff val="-13575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n-PT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FC0E2C5-44BD-B544-8512-CA734041E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25657" y="52481"/>
              <a:ext cx="3842544" cy="11911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527503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242A52-7CCD-A541-8C9E-BC7C567F5A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4363"/>
          <a:stretch/>
        </p:blipFill>
        <p:spPr>
          <a:xfrm>
            <a:off x="0" y="12236910"/>
            <a:ext cx="24384000" cy="15016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0FFB5C-E8B9-046C-4BAB-2D52FDDDD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69" b="11068"/>
          <a:stretch/>
        </p:blipFill>
        <p:spPr>
          <a:xfrm>
            <a:off x="0" y="1"/>
            <a:ext cx="24384000" cy="1246263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81266FD-9640-CA29-06C6-F962A7AE8B6B}"/>
              </a:ext>
            </a:extLst>
          </p:cNvPr>
          <p:cNvCxnSpPr>
            <a:cxnSpLocks/>
          </p:cNvCxnSpPr>
          <p:nvPr/>
        </p:nvCxnSpPr>
        <p:spPr>
          <a:xfrm>
            <a:off x="11179500" y="12462633"/>
            <a:ext cx="0" cy="1050167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A78EFCC-E961-96C6-9697-ACFA997740A6}"/>
              </a:ext>
            </a:extLst>
          </p:cNvPr>
          <p:cNvSpPr txBox="1"/>
          <p:nvPr/>
        </p:nvSpPr>
        <p:spPr>
          <a:xfrm>
            <a:off x="587582" y="12762036"/>
            <a:ext cx="528029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PT" sz="3000" b="1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highlight>
                  <a:srgbClr val="FFFF00"/>
                </a:highlight>
                <a:uFillTx/>
                <a:latin typeface="Helvetica Neue"/>
                <a:ea typeface="Helvetica Neue"/>
                <a:cs typeface="Helvetica Neue"/>
                <a:sym typeface="Helvetica Neue"/>
              </a:rPr>
              <a:t>authors institution logo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5FC1536-C3BF-A458-37C8-D007042977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5" t="66718" r="25418" b="15491"/>
          <a:stretch/>
        </p:blipFill>
        <p:spPr>
          <a:xfrm>
            <a:off x="0" y="0"/>
            <a:ext cx="12941413" cy="45486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639BC2D-92CB-A2B2-58DF-BDBEA77360EA}"/>
              </a:ext>
            </a:extLst>
          </p:cNvPr>
          <p:cNvSpPr txBox="1"/>
          <p:nvPr/>
        </p:nvSpPr>
        <p:spPr>
          <a:xfrm>
            <a:off x="25785788" y="-2557495"/>
            <a:ext cx="1026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PT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Videojogos | APADP 2020…">
            <a:extLst>
              <a:ext uri="{FF2B5EF4-FFF2-40B4-BE49-F238E27FC236}">
                <a16:creationId xmlns:a16="http://schemas.microsoft.com/office/drawing/2014/main" id="{80ED6951-173C-DE47-8755-CFF2586F6A9F}"/>
              </a:ext>
            </a:extLst>
          </p:cNvPr>
          <p:cNvSpPr txBox="1"/>
          <p:nvPr/>
        </p:nvSpPr>
        <p:spPr>
          <a:xfrm>
            <a:off x="0" y="7290326"/>
            <a:ext cx="18493562" cy="2595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340000" algn="l">
              <a:defRPr sz="75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5400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Author 1 contact (optional)</a:t>
            </a:r>
          </a:p>
          <a:p>
            <a:pPr marL="2340000" algn="l">
              <a:defRPr sz="75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5400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Author 1 contact (optional)</a:t>
            </a:r>
          </a:p>
          <a:p>
            <a:pPr marL="2340000" algn="l">
              <a:defRPr sz="75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5400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Author 1 contact (optional)</a:t>
            </a:r>
          </a:p>
        </p:txBody>
      </p:sp>
    </p:spTree>
    <p:extLst>
      <p:ext uri="{BB962C8B-B14F-4D97-AF65-F5344CB8AC3E}">
        <p14:creationId xmlns:p14="http://schemas.microsoft.com/office/powerpoint/2010/main" val="131173853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200</Words>
  <Application>Microsoft Macintosh PowerPoint</Application>
  <PresentationFormat>Custom</PresentationFormat>
  <Paragraphs>45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Helvetica Neue</vt:lpstr>
      <vt:lpstr>Helvetica Neue Light</vt:lpstr>
      <vt:lpstr>Helvetica Neue Medium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JOSÉ NEVES</cp:lastModifiedBy>
  <cp:revision>88</cp:revision>
  <dcterms:modified xsi:type="dcterms:W3CDTF">2024-11-20T11:16:09Z</dcterms:modified>
</cp:coreProperties>
</file>